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95" r:id="rId6"/>
    <p:sldId id="297" r:id="rId7"/>
    <p:sldId id="298" r:id="rId8"/>
    <p:sldId id="301" r:id="rId9"/>
    <p:sldId id="300" r:id="rId10"/>
    <p:sldId id="293" r:id="rId11"/>
    <p:sldId id="289" r:id="rId12"/>
    <p:sldId id="290" r:id="rId13"/>
    <p:sldId id="291" r:id="rId14"/>
    <p:sldId id="292" r:id="rId15"/>
    <p:sldId id="296" r:id="rId16"/>
  </p:sldIdLst>
  <p:sldSz cx="10058400" cy="7772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8" autoAdjust="0"/>
    <p:restoredTop sz="94660"/>
  </p:normalViewPr>
  <p:slideViewPr>
    <p:cSldViewPr snapToGrid="0">
      <p:cViewPr>
        <p:scale>
          <a:sx n="68" d="100"/>
          <a:sy n="68" d="100"/>
        </p:scale>
        <p:origin x="-1650" y="-45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4467"/>
            <a:ext cx="7543800" cy="2705947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D6B-BCB7-484F-BDE4-B8F373BF5382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85D7-B65E-43C7-A2A1-6C8072C97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8CC5-DFE0-4F51-BEED-C77F5171768A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BEE6-AB93-4AB3-BA68-9A627EB98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08410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08411"/>
            <a:ext cx="6380798" cy="65867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0D8A-6BF4-4975-AF34-76779CABD51F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C329-DA0E-4E5D-9412-EF11435D1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4467"/>
            <a:ext cx="7543800" cy="2705947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D6B-BCB7-484F-BDE4-B8F373BF5382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85D7-B65E-43C7-A2A1-6C8072C973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2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1BCA-681D-4191-ABB6-2ACAD8F25B3A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70FD-5314-4CA3-9897-5571293B60F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2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40746"/>
            <a:ext cx="8675370" cy="3231369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159651"/>
            <a:ext cx="8675370" cy="17002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3FDE-2495-4278-A4D1-38F5E4DD1CCB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6EF7-E8DE-42A8-ADFB-22EB9BF5CD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1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230" y="2072641"/>
            <a:ext cx="4274820" cy="4931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72641"/>
            <a:ext cx="4274820" cy="4931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197C-CCA4-4C61-93BE-D236D5FE6EFB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E176-E331-4144-B79E-8AB33095519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7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230" y="1906097"/>
            <a:ext cx="4253865" cy="93579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" y="2841890"/>
            <a:ext cx="4253865" cy="417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6098"/>
            <a:ext cx="4274821" cy="9357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41890"/>
            <a:ext cx="4274821" cy="417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B9CC-7615-424C-B17D-0325164D7B27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B4BD-8477-4DFE-A486-D9B1D449CAE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8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4C7F-1257-438F-B62D-28B6CC2D470A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60DF-C7A8-4023-86C6-4FA5B5889A7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0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36D9-0670-4962-8FD6-4826F349600F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42CC-4D77-4767-BA71-33333C7D731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59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0"/>
            <a:ext cx="3243834" cy="181355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820" y="1122680"/>
            <a:ext cx="5092065" cy="55270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31720"/>
            <a:ext cx="3243834" cy="4318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5290-1303-4039-830D-19A434212C29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1362-0FE9-4A36-AE7A-7FC0E817F82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1BCA-681D-4191-ABB6-2ACAD8F25B3A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70FD-5314-4CA3-9897-5571293B6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0"/>
            <a:ext cx="3243834" cy="18135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4820" y="1122680"/>
            <a:ext cx="5092065" cy="5527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31720"/>
            <a:ext cx="3243834" cy="431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4A6-23AD-455C-A3BA-FD3B7C6C279E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16E9-1B69-4981-AA4C-E37CCE971B7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88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8CC5-DFE0-4F51-BEED-C77F5171768A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BEE6-AB93-4AB3-BA68-9A627EB98B0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8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08410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08411"/>
            <a:ext cx="6380798" cy="65867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0D8A-6BF4-4975-AF34-76779CABD51F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C329-DA0E-4E5D-9412-EF11435D16B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78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4467"/>
            <a:ext cx="7543800" cy="2705947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D6B-BCB7-484F-BDE4-B8F373BF5382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85D7-B65E-43C7-A2A1-6C8072C973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14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1BCA-681D-4191-ABB6-2ACAD8F25B3A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70FD-5314-4CA3-9897-5571293B60F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5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40746"/>
            <a:ext cx="8675370" cy="3231369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159651"/>
            <a:ext cx="8675370" cy="17002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3FDE-2495-4278-A4D1-38F5E4DD1CCB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6EF7-E8DE-42A8-ADFB-22EB9BF5CD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74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230" y="2072641"/>
            <a:ext cx="4274820" cy="4931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72641"/>
            <a:ext cx="4274820" cy="4931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197C-CCA4-4C61-93BE-D236D5FE6EFB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E176-E331-4144-B79E-8AB33095519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0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230" y="1906097"/>
            <a:ext cx="4253865" cy="93579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" y="2841890"/>
            <a:ext cx="4253865" cy="417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6098"/>
            <a:ext cx="4274821" cy="9357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41890"/>
            <a:ext cx="4274821" cy="417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B9CC-7615-424C-B17D-0325164D7B27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B4BD-8477-4DFE-A486-D9B1D449CAE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01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4C7F-1257-438F-B62D-28B6CC2D470A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60DF-C7A8-4023-86C6-4FA5B5889A7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93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36D9-0670-4962-8FD6-4826F349600F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42CC-4D77-4767-BA71-33333C7D731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9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40746"/>
            <a:ext cx="8675370" cy="3231369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159651"/>
            <a:ext cx="8675370" cy="17002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3FDE-2495-4278-A4D1-38F5E4DD1CCB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6EF7-E8DE-42A8-ADFB-22EB9BF5C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0"/>
            <a:ext cx="3243834" cy="181355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820" y="1122680"/>
            <a:ext cx="5092065" cy="55270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31720"/>
            <a:ext cx="3243834" cy="4318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5290-1303-4039-830D-19A434212C29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1362-0FE9-4A36-AE7A-7FC0E817F82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41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0"/>
            <a:ext cx="3243834" cy="18135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4820" y="1122680"/>
            <a:ext cx="5092065" cy="5527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31720"/>
            <a:ext cx="3243834" cy="431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4A6-23AD-455C-A3BA-FD3B7C6C279E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16E9-1B69-4981-AA4C-E37CCE971B7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12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8CC5-DFE0-4F51-BEED-C77F5171768A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BEE6-AB93-4AB3-BA68-9A627EB98B0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39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08410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08411"/>
            <a:ext cx="6380798" cy="65867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0D8A-6BF4-4975-AF34-76779CABD51F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C329-DA0E-4E5D-9412-EF11435D16B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230" y="2072641"/>
            <a:ext cx="4274820" cy="4931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72641"/>
            <a:ext cx="4274820" cy="4931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197C-CCA4-4C61-93BE-D236D5FE6EFB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E176-E331-4144-B79E-8AB330955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230" y="1906097"/>
            <a:ext cx="4253865" cy="93579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" y="2841890"/>
            <a:ext cx="4253865" cy="417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6098"/>
            <a:ext cx="4274821" cy="9357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41890"/>
            <a:ext cx="4274821" cy="417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B9CC-7615-424C-B17D-0325164D7B27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B4BD-8477-4DFE-A486-D9B1D449C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4C7F-1257-438F-B62D-28B6CC2D470A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60DF-C7A8-4023-86C6-4FA5B5889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36D9-0670-4962-8FD6-4826F349600F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42CC-4D77-4767-BA71-33333C7D7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0"/>
            <a:ext cx="3243834" cy="181355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820" y="1122680"/>
            <a:ext cx="5092065" cy="55270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31720"/>
            <a:ext cx="3243834" cy="4318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5290-1303-4039-830D-19A434212C29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1362-0FE9-4A36-AE7A-7FC0E817F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0"/>
            <a:ext cx="3243834" cy="18135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4820" y="1122680"/>
            <a:ext cx="5092065" cy="5527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31720"/>
            <a:ext cx="3243834" cy="431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4A6-23AD-455C-A3BA-FD3B7C6C279E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16E9-1B69-4981-AA4C-E37CCE971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6754" y="413809"/>
            <a:ext cx="8675370" cy="15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6754" y="2072640"/>
            <a:ext cx="8675370" cy="493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C9F8C-CCBF-4E8B-BB71-4AC695AAB1FC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984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AE0EA-D19D-48E3-9297-4A2B780DC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6754" y="413809"/>
            <a:ext cx="8675370" cy="15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6754" y="2072640"/>
            <a:ext cx="8675370" cy="493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C9F8C-CCBF-4E8B-BB71-4AC695AAB1FC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984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AE0EA-D19D-48E3-9297-4A2B780DCC0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52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6754" y="413809"/>
            <a:ext cx="8675370" cy="15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6754" y="2072640"/>
            <a:ext cx="8675370" cy="493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C9F8C-CCBF-4E8B-BB71-4AC695AAB1FC}" type="datetimeFigureOut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>
                <a:defRPr/>
              </a:pPr>
              <a:t>4/10/2013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984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AE0EA-D19D-48E3-9297-4A2B780DCC0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56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Farmers Market Initiative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01" y="2151803"/>
            <a:ext cx="8281154" cy="485235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defRPr/>
            </a:pPr>
            <a:endParaRPr lang="en-US" sz="4400" dirty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600" dirty="0" smtClean="0"/>
              <a:t>	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600" dirty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600" dirty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600" dirty="0" smtClean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600" dirty="0"/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Proposal as a result of the appraisal </a:t>
            </a:r>
            <a:r>
              <a:rPr lang="en-US" sz="3200" dirty="0" smtClean="0"/>
              <a:t>funded and directed </a:t>
            </a:r>
            <a:r>
              <a:rPr lang="en-US" sz="3200" dirty="0" smtClean="0"/>
              <a:t>by the General Assembly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7" b="9934"/>
          <a:stretch/>
        </p:blipFill>
        <p:spPr bwMode="auto">
          <a:xfrm>
            <a:off x="2049862" y="1907508"/>
            <a:ext cx="5737609" cy="344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96754" y="826397"/>
            <a:ext cx="8675370" cy="1314630"/>
          </a:xfrm>
        </p:spPr>
        <p:txBody>
          <a:bodyPr/>
          <a:lstStyle/>
          <a:p>
            <a:pPr algn="ctr"/>
            <a:r>
              <a:rPr lang="en-US" u="sng" dirty="0" smtClean="0"/>
              <a:t>Additional Operating Costs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753" y="1938827"/>
            <a:ext cx="8781783" cy="534290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Personnel		                                                 		235,000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Utilities					      	  	  30,000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Security					    	</a:t>
            </a:r>
            <a:r>
              <a:rPr lang="en-US" sz="2400" dirty="0"/>
              <a:t> 	 </a:t>
            </a:r>
            <a:r>
              <a:rPr lang="en-US" sz="2400" dirty="0" smtClean="0"/>
              <a:t> 45,000</a:t>
            </a:r>
            <a:endParaRPr lang="en-US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Waste Handling 				   		  25,000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Equipment &amp; Bldg. Repair &amp; Maintenance			  30,200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Insurance							  11,600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Gas &amp; Diesel 							    6,200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Other Increases						    6,950</a:t>
            </a:r>
            <a:endParaRPr lang="en-US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_______________________________________________________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    Total							     </a:t>
            </a:r>
            <a:r>
              <a:rPr lang="en-US" sz="2400" dirty="0"/>
              <a:t> </a:t>
            </a:r>
            <a:r>
              <a:rPr lang="en-US" sz="2400" dirty="0" smtClean="0"/>
              <a:t>     $389,950	</a:t>
            </a:r>
          </a:p>
          <a:p>
            <a:pPr marL="457200" lvl="1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96754" y="826397"/>
            <a:ext cx="8675370" cy="1314630"/>
          </a:xfrm>
        </p:spPr>
        <p:txBody>
          <a:bodyPr/>
          <a:lstStyle/>
          <a:p>
            <a:pPr algn="ctr"/>
            <a:r>
              <a:rPr lang="en-US" u="sng" dirty="0" smtClean="0"/>
              <a:t>Post-Acquisitions Market Operations Projection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753" y="2128394"/>
            <a:ext cx="8781783" cy="534290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Net Financial Impact From Acquisitions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	$1,015,050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Current Negative Cash Flow		   	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	 ($303,400)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_____________________________________________________________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Projected Cash Flow Post-Acquisitions	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               $711,650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  <a:p>
            <a:pPr marL="457200" lvl="1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92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96754" y="826397"/>
            <a:ext cx="8675370" cy="1314630"/>
          </a:xfrm>
        </p:spPr>
        <p:txBody>
          <a:bodyPr/>
          <a:lstStyle/>
          <a:p>
            <a:pPr algn="ctr"/>
            <a:r>
              <a:rPr lang="en-US" u="sng" dirty="0" smtClean="0"/>
              <a:t>Return on Investment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753" y="2128394"/>
            <a:ext cx="8781783" cy="534290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Net Financial Impact From Acquisitions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	   $1,015,050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Cost of Acquisitions		   	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/>
              <a:t>	 </a:t>
            </a:r>
            <a:r>
              <a:rPr lang="en-US" dirty="0" smtClean="0"/>
              <a:t>$14,405,000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_____________________________________________________________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Return on Investment	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                      7.05%</a:t>
            </a:r>
            <a:r>
              <a:rPr lang="en-US" dirty="0"/>
              <a:t>	</a:t>
            </a:r>
            <a:r>
              <a:rPr lang="en-US" dirty="0" smtClean="0"/>
              <a:t>					</a:t>
            </a:r>
          </a:p>
          <a:p>
            <a:pPr marL="457200" lvl="1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20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96754" y="826397"/>
            <a:ext cx="8675370" cy="1314630"/>
          </a:xfrm>
        </p:spPr>
        <p:txBody>
          <a:bodyPr/>
          <a:lstStyle/>
          <a:p>
            <a:pPr algn="ctr"/>
            <a:r>
              <a:rPr lang="en-US" u="sng" dirty="0" smtClean="0"/>
              <a:t>Proposed Acquisitions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753" y="2128394"/>
            <a:ext cx="8781783" cy="5342907"/>
          </a:xfrm>
        </p:spPr>
        <p:txBody>
          <a:bodyPr rtlCol="0"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1200" dirty="0"/>
              <a:t>Previous </a:t>
            </a:r>
            <a:r>
              <a:rPr lang="en-US" sz="11200" dirty="0" smtClean="0"/>
              <a:t>Proposal (FYI)</a:t>
            </a:r>
            <a:endParaRPr lang="en-US" sz="11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1200" dirty="0"/>
              <a:t>					</a:t>
            </a:r>
            <a:r>
              <a:rPr lang="en-US" sz="11200" dirty="0" smtClean="0"/>
              <a:t>  $16,300,000</a:t>
            </a:r>
            <a:endParaRPr lang="en-US" sz="11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12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1200" dirty="0" smtClean="0"/>
              <a:t>Current Proposed Acquisitions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1200" dirty="0"/>
              <a:t>	</a:t>
            </a:r>
            <a:r>
              <a:rPr lang="en-US" sz="11200" dirty="0" smtClean="0"/>
              <a:t>				  $14,405,000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1200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67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8600" dirty="0" smtClean="0"/>
              <a:t>  </a:t>
            </a:r>
            <a:endParaRPr lang="en-US" sz="86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					</a:t>
            </a:r>
          </a:p>
          <a:p>
            <a:pPr marL="457200" lvl="1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2"/>
          <a:stretch/>
        </p:blipFill>
        <p:spPr>
          <a:xfrm>
            <a:off x="2541776" y="1658832"/>
            <a:ext cx="7004209" cy="5771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5364" name="Title 6"/>
          <p:cNvSpPr>
            <a:spLocks noGrp="1"/>
          </p:cNvSpPr>
          <p:nvPr>
            <p:ph type="title"/>
          </p:nvPr>
        </p:nvSpPr>
        <p:spPr>
          <a:xfrm>
            <a:off x="805458" y="413001"/>
            <a:ext cx="8675370" cy="1502304"/>
          </a:xfrm>
        </p:spPr>
        <p:txBody>
          <a:bodyPr/>
          <a:lstStyle/>
          <a:p>
            <a:pPr algn="ctr"/>
            <a:r>
              <a:rPr lang="en-US" dirty="0" smtClean="0"/>
              <a:t>State Farmers Market Initiative 2013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29306" y="2482256"/>
            <a:ext cx="1912471" cy="1494730"/>
            <a:chOff x="629306" y="2482256"/>
            <a:chExt cx="1912471" cy="1494730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29306" y="2482256"/>
              <a:ext cx="1896483" cy="1200330"/>
              <a:chOff x="-330645" y="2807903"/>
              <a:chExt cx="2298725" cy="89620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8990" y="2807903"/>
                <a:ext cx="1889090" cy="896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Current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State </a:t>
                </a:r>
                <a:r>
                  <a:rPr lang="en-US" sz="2400" dirty="0">
                    <a:solidFill>
                      <a:schemeClr val="tx1"/>
                    </a:solidFill>
                  </a:rPr>
                  <a:t>Owned</a:t>
                </a:r>
                <a:r>
                  <a:rPr lang="en-US" sz="2400" dirty="0"/>
                  <a:t>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330645" y="2855360"/>
                <a:ext cx="547677" cy="27575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 bwMode="auto">
            <a:xfrm>
              <a:off x="998965" y="3145989"/>
              <a:ext cx="1542812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 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9573" y="4175210"/>
            <a:ext cx="1647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39.4 of 137 acres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64012" y="152930"/>
            <a:ext cx="8675370" cy="1502304"/>
          </a:xfrm>
        </p:spPr>
        <p:txBody>
          <a:bodyPr/>
          <a:lstStyle/>
          <a:p>
            <a:pPr algn="ctr"/>
            <a:r>
              <a:rPr lang="en-US" dirty="0" smtClean="0"/>
              <a:t>State Farmers Market Initiative 2013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871" y="1811746"/>
            <a:ext cx="1998240" cy="4511612"/>
            <a:chOff x="692561" y="1556710"/>
            <a:chExt cx="1998240" cy="4511612"/>
          </a:xfrm>
        </p:grpSpPr>
        <p:grpSp>
          <p:nvGrpSpPr>
            <p:cNvPr id="28675" name="Group 6"/>
            <p:cNvGrpSpPr>
              <a:grpSpLocks/>
            </p:cNvGrpSpPr>
            <p:nvPr/>
          </p:nvGrpSpPr>
          <p:grpSpPr bwMode="auto">
            <a:xfrm>
              <a:off x="841854" y="1556710"/>
              <a:ext cx="1730444" cy="1200329"/>
              <a:chOff x="-73019" y="2116856"/>
              <a:chExt cx="2097470" cy="8962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4338" y="2116856"/>
                <a:ext cx="1810113" cy="8962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solidFill>
                      <a:prstClr val="white"/>
                    </a:solidFill>
                  </a:rPr>
                  <a:t>Current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solidFill>
                      <a:prstClr val="white"/>
                    </a:solidFill>
                  </a:rPr>
                  <a:t>State              Owned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-73019" y="2200888"/>
                <a:ext cx="547680" cy="27575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676" name="Group 10"/>
            <p:cNvGrpSpPr>
              <a:grpSpLocks/>
            </p:cNvGrpSpPr>
            <p:nvPr/>
          </p:nvGrpSpPr>
          <p:grpSpPr bwMode="auto">
            <a:xfrm>
              <a:off x="692561" y="3390666"/>
              <a:ext cx="1998240" cy="2677656"/>
              <a:chOff x="316821" y="2527194"/>
              <a:chExt cx="2422881" cy="225950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16821" y="2527194"/>
                <a:ext cx="2422881" cy="2259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Proposed </a:t>
                </a:r>
                <a:r>
                  <a:rPr lang="en-US" sz="2400" dirty="0" smtClean="0">
                    <a:solidFill>
                      <a:prstClr val="white"/>
                    </a:solidFill>
                  </a:rPr>
                  <a:t>Purchases</a:t>
                </a:r>
                <a:endParaRPr lang="en-US" sz="24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solidFill>
                      <a:prstClr val="white"/>
                    </a:solidFill>
                  </a:rPr>
                  <a:t>         Improved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solidFill>
                      <a:prstClr val="white"/>
                    </a:solidFill>
                  </a:rPr>
                  <a:t>Land</a:t>
                </a:r>
                <a:endParaRPr lang="en-US" sz="24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2614" y="3400611"/>
                <a:ext cx="547862" cy="31165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8683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1" b="17099"/>
          <a:stretch/>
        </p:blipFill>
        <p:spPr bwMode="auto">
          <a:xfrm>
            <a:off x="2558675" y="1822896"/>
            <a:ext cx="7004304" cy="50782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 bwMode="auto">
          <a:xfrm>
            <a:off x="542461" y="5482423"/>
            <a:ext cx="451842" cy="369332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accent6"/>
            </a:bgClr>
          </a:patt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45" y="6232493"/>
            <a:ext cx="246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69.87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of 137 acres</a:t>
            </a:r>
          </a:p>
        </p:txBody>
      </p:sp>
    </p:spTree>
    <p:extLst>
      <p:ext uri="{BB962C8B-B14F-4D97-AF65-F5344CB8AC3E}">
        <p14:creationId xmlns:p14="http://schemas.microsoft.com/office/powerpoint/2010/main" val="37557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705" y="769424"/>
            <a:ext cx="5462721" cy="655853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4400" dirty="0" smtClean="0"/>
              <a:t>State Farmers Market</a:t>
            </a:r>
          </a:p>
          <a:p>
            <a:r>
              <a:rPr lang="en-US" sz="4400" dirty="0" smtClean="0"/>
              <a:t>Front Gate Operation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31" y="958016"/>
            <a:ext cx="3734865" cy="399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-2327"/>
          <a:stretch/>
        </p:blipFill>
        <p:spPr bwMode="auto">
          <a:xfrm>
            <a:off x="358195" y="3334215"/>
            <a:ext cx="5264947" cy="324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Wholesale Buildings and </a:t>
            </a:r>
            <a:r>
              <a:rPr lang="en-US" dirty="0" smtClean="0"/>
              <a:t>Sheds on Lot 25 </a:t>
            </a:r>
            <a:endParaRPr lang="en-US" dirty="0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341" y="2641275"/>
            <a:ext cx="4275137" cy="3513420"/>
          </a:xfrm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195" y="2630658"/>
            <a:ext cx="5359596" cy="3586496"/>
          </a:xfrm>
        </p:spPr>
      </p:pic>
    </p:spTree>
    <p:extLst>
      <p:ext uri="{BB962C8B-B14F-4D97-AF65-F5344CB8AC3E}">
        <p14:creationId xmlns:p14="http://schemas.microsoft.com/office/powerpoint/2010/main" val="26844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Corbett Building – Including Restaurant</a:t>
            </a:r>
            <a:br>
              <a:rPr lang="en-US" dirty="0" smtClean="0"/>
            </a:br>
            <a:endParaRPr lang="en-US" sz="3200" dirty="0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6258" y="1789704"/>
            <a:ext cx="6513342" cy="5659407"/>
          </a:xfrm>
        </p:spPr>
      </p:pic>
    </p:spTree>
    <p:extLst>
      <p:ext uri="{BB962C8B-B14F-4D97-AF65-F5344CB8AC3E}">
        <p14:creationId xmlns:p14="http://schemas.microsoft.com/office/powerpoint/2010/main" val="8500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696754" y="90430"/>
            <a:ext cx="8675370" cy="1502305"/>
          </a:xfrm>
        </p:spPr>
        <p:txBody>
          <a:bodyPr/>
          <a:lstStyle/>
          <a:p>
            <a:pPr algn="ctr"/>
            <a:r>
              <a:rPr lang="en-US" dirty="0" smtClean="0"/>
              <a:t>FM Properties LLC </a:t>
            </a:r>
            <a:br>
              <a:rPr lang="en-US" dirty="0" smtClean="0"/>
            </a:br>
            <a:endParaRPr lang="en-US" sz="32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24"/>
          <a:stretch/>
        </p:blipFill>
        <p:spPr bwMode="auto">
          <a:xfrm>
            <a:off x="118656" y="998806"/>
            <a:ext cx="5758037" cy="37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 b="6790"/>
          <a:stretch/>
        </p:blipFill>
        <p:spPr bwMode="auto">
          <a:xfrm>
            <a:off x="3651295" y="3938954"/>
            <a:ext cx="6338146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96754" y="480716"/>
            <a:ext cx="8675370" cy="1314630"/>
          </a:xfrm>
        </p:spPr>
        <p:txBody>
          <a:bodyPr/>
          <a:lstStyle/>
          <a:p>
            <a:pPr algn="ctr"/>
            <a:r>
              <a:rPr lang="en-US" u="sng" dirty="0" smtClean="0"/>
              <a:t>Proposed Purchases</a:t>
            </a:r>
            <a:br>
              <a:rPr lang="en-US" u="sng" dirty="0" smtClean="0"/>
            </a:br>
            <a:r>
              <a:rPr lang="en-US" u="sng" dirty="0" smtClean="0"/>
              <a:t>State Appraisal Values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753" y="2128394"/>
            <a:ext cx="8781783" cy="534290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u="sng" dirty="0" smtClean="0"/>
              <a:t>Asset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Front Gate 					</a:t>
            </a:r>
            <a:r>
              <a:rPr lang="en-US" dirty="0"/>
              <a:t> </a:t>
            </a:r>
            <a:r>
              <a:rPr lang="en-US" dirty="0" smtClean="0"/>
              <a:t>          990,000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Wholesale Sheds				        3,450,000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Wholesaler Bldg.				        2,635,000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Corbett Bldg.				        2,560,000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Corbett Bldg. Restaurant			           255,000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FM Properties. LLC			                   3,630,000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Land							900,000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___________________________________________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Total 						    $14,420,000</a:t>
            </a:r>
          </a:p>
        </p:txBody>
      </p:sp>
    </p:spTree>
    <p:extLst>
      <p:ext uri="{BB962C8B-B14F-4D97-AF65-F5344CB8AC3E}">
        <p14:creationId xmlns:p14="http://schemas.microsoft.com/office/powerpoint/2010/main" val="30481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96754" y="647981"/>
            <a:ext cx="8675370" cy="1314630"/>
          </a:xfrm>
        </p:spPr>
        <p:txBody>
          <a:bodyPr/>
          <a:lstStyle/>
          <a:p>
            <a:pPr algn="ctr"/>
            <a:r>
              <a:rPr lang="en-US" u="sng" dirty="0" smtClean="0"/>
              <a:t>Financial Impact of Acquisitions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753" y="1938827"/>
            <a:ext cx="8781783" cy="5342907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u="sng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u="sng" dirty="0" smtClean="0"/>
              <a:t>Projected Cash Flow From Acquisitions (gross $)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u="sng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Front Gate Income                                                  			145,000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   Additional Farmers Shed Stall Rental (24/7 gate)      	  	  85,000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Lot 25 Wholesale Sheds Rent                         			430,000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Lot 25 Wholesale Vendor Bldg. Leases				230,000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Corbett Bldg. Lease Payment Terminated           			195,000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FM Properties LLC Wholesale Vendor Bldg. Leases		320,000</a:t>
            </a:r>
            <a:endParaRPr lang="en-US" sz="2400" u="sng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___________________________________________________________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	</a:t>
            </a:r>
            <a:r>
              <a:rPr lang="en-US" sz="2400" dirty="0" smtClean="0"/>
              <a:t>Total						          $1,405,000	</a:t>
            </a:r>
          </a:p>
          <a:p>
            <a:pPr marL="457200" lvl="1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62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Dark" id="{D39323B7-B2D6-4C10-818B-A5CD4ACE85BD}" vid="{15FD9199-0511-4D87-8BFB-2FF3F0C5B55D}"/>
    </a:ext>
  </a:extLst>
</a:theme>
</file>

<file path=ppt/theme/theme2.xml><?xml version="1.0" encoding="utf-8"?>
<a:theme xmlns:a="http://schemas.openxmlformats.org/drawingml/2006/main" name="1_Office Them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Dark" id="{D39323B7-B2D6-4C10-818B-A5CD4ACE85BD}" vid="{15FD9199-0511-4D87-8BFB-2FF3F0C5B55D}"/>
    </a:ext>
  </a:extLst>
</a:theme>
</file>

<file path=ppt/theme/theme3.xml><?xml version="1.0" encoding="utf-8"?>
<a:theme xmlns:a="http://schemas.openxmlformats.org/drawingml/2006/main" name="2_Office Them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Dark" id="{D39323B7-B2D6-4C10-818B-A5CD4ACE85BD}" vid="{15FD9199-0511-4D87-8BFB-2FF3F0C5B5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dark</Template>
  <TotalTime>1162</TotalTime>
  <Words>105</Words>
  <Application>Microsoft Office PowerPoint</Application>
  <PresentationFormat>Custom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 Dark</vt:lpstr>
      <vt:lpstr>1_Office Theme Dark</vt:lpstr>
      <vt:lpstr>2_Office Theme Dark</vt:lpstr>
      <vt:lpstr>State Farmers Market Initiative 2013</vt:lpstr>
      <vt:lpstr>State Farmers Market Initiative 2013 </vt:lpstr>
      <vt:lpstr>State Farmers Market Initiative 2013</vt:lpstr>
      <vt:lpstr> </vt:lpstr>
      <vt:lpstr>Wholesale Buildings and Sheds on Lot 25 </vt:lpstr>
      <vt:lpstr>Corbett Building – Including Restaurant </vt:lpstr>
      <vt:lpstr>FM Properties LLC  </vt:lpstr>
      <vt:lpstr>Proposed Purchases State Appraisal Values</vt:lpstr>
      <vt:lpstr>Financial Impact of Acquisitions</vt:lpstr>
      <vt:lpstr>Additional Operating Costs</vt:lpstr>
      <vt:lpstr>Post-Acquisitions Market Operations Projection </vt:lpstr>
      <vt:lpstr>Return on Investment</vt:lpstr>
      <vt:lpstr>Proposed Acquisitions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Cortez, Chris</dc:creator>
  <cp:lastModifiedBy>Wood, Aaron</cp:lastModifiedBy>
  <cp:revision>80</cp:revision>
  <cp:lastPrinted>2013-01-30T15:38:43Z</cp:lastPrinted>
  <dcterms:created xsi:type="dcterms:W3CDTF">2013-01-25T16:13:43Z</dcterms:created>
  <dcterms:modified xsi:type="dcterms:W3CDTF">2013-04-10T20:31:35Z</dcterms:modified>
</cp:coreProperties>
</file>